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39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27-3-2015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27-3-2015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27-3-2015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27-3-2015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27-3-2015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27-3-2015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27-3-2015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27-3-2015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27-3-2015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27-3-2015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27-3-2015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00">
            <a:alpha val="8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8F0FA-503B-447F-A02E-6BF1D880434F}" type="datetimeFigureOut">
              <a:rPr lang="nl-NL" smtClean="0"/>
              <a:pPr/>
              <a:t>27-3-2015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>
                <a:latin typeface="Verdana" pitchFamily="34" charset="0"/>
              </a:rPr>
              <a:t>Van recept naar medicijn</a:t>
            </a:r>
            <a:endParaRPr lang="nl-NL" dirty="0">
              <a:latin typeface="Verdana" pitchFamily="34" charset="0"/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err="1" smtClean="0">
                <a:solidFill>
                  <a:schemeClr val="tx1"/>
                </a:solidFill>
                <a:latin typeface="Verdana" pitchFamily="34" charset="0"/>
              </a:rPr>
              <a:t>Apotheek.nl</a:t>
            </a:r>
            <a:endParaRPr lang="nl-NL" dirty="0" smtClean="0">
              <a:solidFill>
                <a:schemeClr val="tx1"/>
              </a:solidFill>
              <a:latin typeface="Verdana" pitchFamily="34" charset="0"/>
            </a:endParaRPr>
          </a:p>
          <a:p>
            <a:endParaRPr lang="nl-NL" sz="800" dirty="0" smtClean="0"/>
          </a:p>
          <a:p>
            <a:endParaRPr lang="nl-NL" sz="800" dirty="0" smtClean="0"/>
          </a:p>
          <a:p>
            <a:endParaRPr lang="nl-NL" sz="800" dirty="0" smtClean="0"/>
          </a:p>
          <a:p>
            <a:endParaRPr lang="nl-NL" sz="800" dirty="0" smtClean="0"/>
          </a:p>
          <a:p>
            <a:endParaRPr lang="nl-NL" sz="800" dirty="0" smtClean="0"/>
          </a:p>
          <a:p>
            <a:r>
              <a:rPr lang="nl-NL" sz="800" dirty="0" smtClean="0">
                <a:solidFill>
                  <a:schemeClr val="tx1"/>
                </a:solidFill>
                <a:latin typeface="Verdana" pitchFamily="34" charset="0"/>
              </a:rPr>
              <a:t>E. </a:t>
            </a:r>
            <a:r>
              <a:rPr lang="nl-NL" sz="800" smtClean="0">
                <a:solidFill>
                  <a:schemeClr val="tx1"/>
                </a:solidFill>
                <a:latin typeface="Verdana" pitchFamily="34" charset="0"/>
              </a:rPr>
              <a:t>Flink </a:t>
            </a:r>
            <a:r>
              <a:rPr lang="nl-NL" sz="800" smtClean="0">
                <a:solidFill>
                  <a:schemeClr val="tx1"/>
                </a:solidFill>
                <a:latin typeface="Verdana" pitchFamily="34" charset="0"/>
              </a:rPr>
              <a:t>2014</a:t>
            </a:r>
            <a:endParaRPr lang="nl-NL" sz="800" dirty="0">
              <a:solidFill>
                <a:schemeClr val="tx1"/>
              </a:solidFill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/>
          </a:bodyPr>
          <a:lstStyle/>
          <a:p>
            <a:pPr algn="l"/>
            <a:r>
              <a:rPr lang="nl-NL" sz="1800" dirty="0" smtClean="0">
                <a:latin typeface="Verdana" pitchFamily="34" charset="0"/>
              </a:rPr>
              <a:t>- Medicijn van etiket voorzien.</a:t>
            </a:r>
            <a:br>
              <a:rPr lang="nl-NL" sz="1800" dirty="0" smtClean="0">
                <a:latin typeface="Verdana" pitchFamily="34" charset="0"/>
              </a:rPr>
            </a:br>
            <a:r>
              <a:rPr lang="nl-NL" sz="1800" dirty="0" smtClean="0">
                <a:latin typeface="Verdana" pitchFamily="34" charset="0"/>
              </a:rPr>
              <a:t>- Etiket: persoonlijke gegevens, hoe medicijn te gebruiken, soms</a:t>
            </a:r>
            <a:br>
              <a:rPr lang="nl-NL" sz="1800" dirty="0" smtClean="0">
                <a:latin typeface="Verdana" pitchFamily="34" charset="0"/>
              </a:rPr>
            </a:br>
            <a:r>
              <a:rPr lang="nl-NL" sz="1800" dirty="0" smtClean="0">
                <a:latin typeface="Verdana" pitchFamily="34" charset="0"/>
              </a:rPr>
              <a:t>   waarschuwingssticker bij geplakt.</a:t>
            </a:r>
            <a:endParaRPr lang="nl-NL" sz="1800" dirty="0">
              <a:latin typeface="Verdana" pitchFamily="34" charset="0"/>
            </a:endParaRPr>
          </a:p>
        </p:txBody>
      </p:sp>
      <p:pic>
        <p:nvPicPr>
          <p:cNvPr id="4" name="Tijdelijke aanduiding voor inhoud 3" descr="recept naar medicijn 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43608" y="1772816"/>
            <a:ext cx="6840760" cy="4560507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nl-NL" sz="1800" dirty="0" smtClean="0">
                <a:latin typeface="Verdana" pitchFamily="34" charset="0"/>
              </a:rPr>
              <a:t>- Barcodescanner controleert of assistente of juiste medicijn is </a:t>
            </a:r>
            <a:br>
              <a:rPr lang="nl-NL" sz="1800" dirty="0" smtClean="0">
                <a:latin typeface="Verdana" pitchFamily="34" charset="0"/>
              </a:rPr>
            </a:br>
            <a:r>
              <a:rPr lang="nl-NL" sz="1800" dirty="0" smtClean="0">
                <a:latin typeface="Verdana" pitchFamily="34" charset="0"/>
              </a:rPr>
              <a:t>   gepakt. </a:t>
            </a:r>
            <a:endParaRPr lang="nl-NL" sz="1800" dirty="0">
              <a:latin typeface="Verdana" pitchFamily="34" charset="0"/>
            </a:endParaRPr>
          </a:p>
        </p:txBody>
      </p:sp>
      <p:pic>
        <p:nvPicPr>
          <p:cNvPr id="4" name="Tijdelijke aanduiding voor inhoud 3" descr="recept naar medicijn 1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71600" y="1556792"/>
            <a:ext cx="6984776" cy="4649689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nl-NL" sz="1800" dirty="0" smtClean="0">
                <a:latin typeface="Verdana" pitchFamily="34" charset="0"/>
              </a:rPr>
              <a:t>- Collega assistente controleert recept, ingevoerde gegevens,</a:t>
            </a:r>
            <a:br>
              <a:rPr lang="nl-NL" sz="1800" dirty="0" smtClean="0">
                <a:latin typeface="Verdana" pitchFamily="34" charset="0"/>
              </a:rPr>
            </a:br>
            <a:r>
              <a:rPr lang="nl-NL" sz="1800" dirty="0" smtClean="0">
                <a:latin typeface="Verdana" pitchFamily="34" charset="0"/>
              </a:rPr>
              <a:t>  geneesmiddel.</a:t>
            </a:r>
            <a:endParaRPr lang="nl-NL" sz="1800" dirty="0">
              <a:latin typeface="Verdana" pitchFamily="34" charset="0"/>
            </a:endParaRPr>
          </a:p>
        </p:txBody>
      </p:sp>
      <p:pic>
        <p:nvPicPr>
          <p:cNvPr id="4" name="Tijdelijke aanduiding voor inhoud 3" descr="recept naar medicijn 1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71600" y="1556792"/>
            <a:ext cx="6912768" cy="4601755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nl-NL" sz="1800" dirty="0" smtClean="0">
                <a:latin typeface="Verdana" pitchFamily="34" charset="0"/>
              </a:rPr>
              <a:t>- Patiënt ontvangt medicijn.</a:t>
            </a:r>
            <a:br>
              <a:rPr lang="nl-NL" sz="1800" dirty="0" smtClean="0">
                <a:latin typeface="Verdana" pitchFamily="34" charset="0"/>
              </a:rPr>
            </a:br>
            <a:r>
              <a:rPr lang="nl-NL" sz="1800" dirty="0" smtClean="0">
                <a:latin typeface="Verdana" pitchFamily="34" charset="0"/>
              </a:rPr>
              <a:t>- Assistente adviseert: gebruik, werking, evt. bijwerkingen.</a:t>
            </a:r>
            <a:endParaRPr lang="nl-NL" sz="1800" dirty="0">
              <a:latin typeface="Verdana" pitchFamily="34" charset="0"/>
            </a:endParaRPr>
          </a:p>
        </p:txBody>
      </p:sp>
      <p:pic>
        <p:nvPicPr>
          <p:cNvPr id="4" name="Tijdelijke aanduiding voor inhoud 3" descr="recept naar medicijn 1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08629" y="1565702"/>
            <a:ext cx="6919755" cy="4599602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nl-NL" sz="1800" dirty="0" smtClean="0">
                <a:latin typeface="Verdana" pitchFamily="34" charset="0"/>
              </a:rPr>
              <a:t>- Apotheker controleert elke dag alle recepten.</a:t>
            </a:r>
            <a:endParaRPr lang="nl-NL" sz="1800" dirty="0">
              <a:latin typeface="Verdana" pitchFamily="34" charset="0"/>
            </a:endParaRPr>
          </a:p>
        </p:txBody>
      </p:sp>
      <p:pic>
        <p:nvPicPr>
          <p:cNvPr id="4" name="Tijdelijke aanduiding voor inhoud 3" descr="recept naar medicijn 1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71600" y="1556792"/>
            <a:ext cx="6840760" cy="4547210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dirty="0" smtClean="0"/>
              <a:t>     </a:t>
            </a:r>
            <a:r>
              <a:rPr lang="nl-NL" dirty="0" smtClean="0">
                <a:latin typeface="Verdana" pitchFamily="34" charset="0"/>
              </a:rPr>
              <a:t>Verpleegkundige/ verzorgende</a:t>
            </a:r>
          </a:p>
          <a:p>
            <a:pPr>
              <a:buNone/>
            </a:pPr>
            <a:endParaRPr lang="nl-NL" dirty="0" smtClean="0">
              <a:latin typeface="Verdana" pitchFamily="34" charset="0"/>
            </a:endParaRPr>
          </a:p>
          <a:p>
            <a:pPr>
              <a:buNone/>
            </a:pPr>
            <a:r>
              <a:rPr lang="nl-NL" dirty="0" smtClean="0">
                <a:latin typeface="Verdana" pitchFamily="34" charset="0"/>
              </a:rPr>
              <a:t>                           =</a:t>
            </a:r>
          </a:p>
          <a:p>
            <a:pPr>
              <a:buNone/>
            </a:pPr>
            <a:endParaRPr lang="nl-NL" dirty="0" smtClean="0">
              <a:latin typeface="Verdana" pitchFamily="34" charset="0"/>
            </a:endParaRPr>
          </a:p>
          <a:p>
            <a:pPr>
              <a:buNone/>
            </a:pPr>
            <a:r>
              <a:rPr lang="nl-NL" dirty="0" smtClean="0"/>
              <a:t>        </a:t>
            </a:r>
            <a:r>
              <a:rPr lang="nl-NL" dirty="0" smtClean="0">
                <a:latin typeface="Verdana" pitchFamily="34" charset="0"/>
              </a:rPr>
              <a:t>half apothekersassistente!</a:t>
            </a:r>
            <a:endParaRPr lang="nl-NL" dirty="0"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nl-NL" sz="1600" dirty="0" smtClean="0"/>
              <a:t>-    </a:t>
            </a:r>
            <a:r>
              <a:rPr lang="nl-NL" sz="2000" dirty="0" smtClean="0">
                <a:latin typeface="Verdana" pitchFamily="34" charset="0"/>
              </a:rPr>
              <a:t>Arts schrijft recept voor.</a:t>
            </a:r>
            <a:br>
              <a:rPr lang="nl-NL" sz="2000" dirty="0" smtClean="0">
                <a:latin typeface="Verdana" pitchFamily="34" charset="0"/>
              </a:rPr>
            </a:br>
            <a:r>
              <a:rPr lang="nl-NL" sz="2000" dirty="0" smtClean="0">
                <a:latin typeface="Verdana" pitchFamily="34" charset="0"/>
              </a:rPr>
              <a:t>- Patiënt gaat met recept naar apotheek.</a:t>
            </a:r>
            <a:br>
              <a:rPr lang="nl-NL" sz="2000" dirty="0" smtClean="0">
                <a:latin typeface="Verdana" pitchFamily="34" charset="0"/>
              </a:rPr>
            </a:br>
            <a:r>
              <a:rPr lang="nl-NL" sz="2000" dirty="0" smtClean="0">
                <a:latin typeface="Verdana" pitchFamily="34" charset="0"/>
              </a:rPr>
              <a:t>- Levert recept af aan apothekersassistente.</a:t>
            </a:r>
            <a:br>
              <a:rPr lang="nl-NL" sz="2000" dirty="0" smtClean="0">
                <a:latin typeface="Verdana" pitchFamily="34" charset="0"/>
              </a:rPr>
            </a:br>
            <a:r>
              <a:rPr lang="nl-NL" sz="2000" dirty="0" smtClean="0">
                <a:latin typeface="Verdana" pitchFamily="34" charset="0"/>
              </a:rPr>
              <a:t>- Apothekersassistente stelt evt. aanvullende vragen.</a:t>
            </a:r>
            <a:endParaRPr lang="nl-NL" sz="2000" dirty="0">
              <a:latin typeface="Verdana" pitchFamily="34" charset="0"/>
            </a:endParaRPr>
          </a:p>
        </p:txBody>
      </p:sp>
      <p:pic>
        <p:nvPicPr>
          <p:cNvPr id="4" name="Tijdelijke aanduiding voor inhoud 3" descr="recept naar medicijn 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19672" y="2060848"/>
            <a:ext cx="6122582" cy="4075737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nl-NL" sz="1800" dirty="0" smtClean="0">
                <a:latin typeface="Verdana" pitchFamily="34" charset="0"/>
              </a:rPr>
              <a:t>- Assistente voert gegevens in patiëntendossier.</a:t>
            </a:r>
            <a:br>
              <a:rPr lang="nl-NL" sz="1800" dirty="0" smtClean="0">
                <a:latin typeface="Verdana" pitchFamily="34" charset="0"/>
              </a:rPr>
            </a:br>
            <a:r>
              <a:rPr lang="nl-NL" sz="1800" dirty="0" smtClean="0">
                <a:latin typeface="Verdana" pitchFamily="34" charset="0"/>
              </a:rPr>
              <a:t>- Zij controleert: voorgeschreven medicatie, dosering, wisselwerking</a:t>
            </a:r>
            <a:br>
              <a:rPr lang="nl-NL" sz="1800" dirty="0" smtClean="0">
                <a:latin typeface="Verdana" pitchFamily="34" charset="0"/>
              </a:rPr>
            </a:br>
            <a:r>
              <a:rPr lang="nl-NL" sz="1800" dirty="0" smtClean="0">
                <a:latin typeface="Verdana" pitchFamily="34" charset="0"/>
              </a:rPr>
              <a:t>   met medicijnen die al gebruikt worden.</a:t>
            </a:r>
            <a:endParaRPr lang="nl-NL" sz="1800" dirty="0">
              <a:latin typeface="Verdana" pitchFamily="34" charset="0"/>
            </a:endParaRPr>
          </a:p>
        </p:txBody>
      </p:sp>
      <p:pic>
        <p:nvPicPr>
          <p:cNvPr id="4" name="Tijdelijke aanduiding voor inhoud 3" descr="recept naar medicijn 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94767" y="2132856"/>
            <a:ext cx="6057553" cy="4032448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nl-NL" sz="1800" dirty="0" smtClean="0">
                <a:latin typeface="Verdana" pitchFamily="34" charset="0"/>
              </a:rPr>
              <a:t>- Soms extra deskundigheid nodig.</a:t>
            </a:r>
            <a:br>
              <a:rPr lang="nl-NL" sz="1800" dirty="0" smtClean="0">
                <a:latin typeface="Verdana" pitchFamily="34" charset="0"/>
              </a:rPr>
            </a:br>
            <a:r>
              <a:rPr lang="nl-NL" sz="1800" dirty="0" smtClean="0">
                <a:latin typeface="Verdana" pitchFamily="34" charset="0"/>
              </a:rPr>
              <a:t>- Assistente raadpleegt apotheker of medicijn meegegeven kan</a:t>
            </a:r>
            <a:br>
              <a:rPr lang="nl-NL" sz="1800" dirty="0" smtClean="0">
                <a:latin typeface="Verdana" pitchFamily="34" charset="0"/>
              </a:rPr>
            </a:br>
            <a:r>
              <a:rPr lang="nl-NL" sz="1800" dirty="0" smtClean="0">
                <a:latin typeface="Verdana" pitchFamily="34" charset="0"/>
              </a:rPr>
              <a:t>  worden</a:t>
            </a:r>
            <a:endParaRPr lang="nl-NL" sz="1800" dirty="0">
              <a:latin typeface="Verdana" pitchFamily="34" charset="0"/>
            </a:endParaRPr>
          </a:p>
        </p:txBody>
      </p:sp>
      <p:pic>
        <p:nvPicPr>
          <p:cNvPr id="4" name="Tijdelijke aanduiding voor inhoud 3" descr="recept naar medicijn 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87624" y="1916832"/>
            <a:ext cx="6696744" cy="445148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nl-NL" sz="1800" dirty="0" smtClean="0">
                <a:latin typeface="Verdana" pitchFamily="34" charset="0"/>
              </a:rPr>
              <a:t>- Zo nodig neemt apotheker contact op met huisarts of specialist.</a:t>
            </a:r>
            <a:endParaRPr lang="nl-NL" sz="1800" dirty="0">
              <a:latin typeface="Verdana" pitchFamily="34" charset="0"/>
            </a:endParaRPr>
          </a:p>
        </p:txBody>
      </p:sp>
      <p:pic>
        <p:nvPicPr>
          <p:cNvPr id="4" name="Tijdelijke aanduiding voor inhoud 3" descr="recept naar medicijn 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87624" y="1700808"/>
            <a:ext cx="6727248" cy="4471758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nl-NL" sz="1800" dirty="0" smtClean="0">
                <a:latin typeface="Verdana" pitchFamily="34" charset="0"/>
              </a:rPr>
              <a:t>- Apotheker legt evt. aanpassingen vast in medicatiedossier.</a:t>
            </a:r>
            <a:endParaRPr lang="nl-NL" sz="1800" dirty="0">
              <a:latin typeface="Verdana" pitchFamily="34" charset="0"/>
            </a:endParaRPr>
          </a:p>
        </p:txBody>
      </p:sp>
      <p:pic>
        <p:nvPicPr>
          <p:cNvPr id="4" name="Tijdelijke aanduiding voor inhoud 3" descr="recept naar medicijn 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55576" y="1556792"/>
            <a:ext cx="7056784" cy="4690807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nl-NL" sz="1800" dirty="0" smtClean="0">
                <a:latin typeface="Verdana" pitchFamily="34" charset="0"/>
              </a:rPr>
              <a:t>- Etiket van het medicijn wordt afgedrukt. </a:t>
            </a:r>
            <a:endParaRPr lang="nl-NL" sz="1800" dirty="0">
              <a:latin typeface="Verdana" pitchFamily="34" charset="0"/>
            </a:endParaRPr>
          </a:p>
        </p:txBody>
      </p:sp>
      <p:pic>
        <p:nvPicPr>
          <p:cNvPr id="4" name="Tijdelijke aanduiding voor inhoud 3" descr="recept naar medicijn 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59632" y="1700808"/>
            <a:ext cx="6560691" cy="4367381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nl-NL" sz="1800" dirty="0" smtClean="0">
                <a:latin typeface="Verdana" pitchFamily="34" charset="0"/>
              </a:rPr>
              <a:t>- Assistente pakt het medicijn. </a:t>
            </a:r>
            <a:endParaRPr lang="nl-NL" sz="1800" dirty="0">
              <a:latin typeface="Verdana" pitchFamily="34" charset="0"/>
            </a:endParaRPr>
          </a:p>
        </p:txBody>
      </p:sp>
      <p:pic>
        <p:nvPicPr>
          <p:cNvPr id="4" name="Tijdelijke aanduiding voor inhoud 3" descr="recept naar medicijn 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87624" y="1484784"/>
            <a:ext cx="6993371" cy="4662247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nl-NL" sz="1800" dirty="0" smtClean="0">
                <a:latin typeface="Verdana" pitchFamily="34" charset="0"/>
              </a:rPr>
              <a:t>- Soms medicijnen speciaal gemaakt of aangepast worden.</a:t>
            </a:r>
            <a:br>
              <a:rPr lang="nl-NL" sz="1800" dirty="0" smtClean="0">
                <a:latin typeface="Verdana" pitchFamily="34" charset="0"/>
              </a:rPr>
            </a:br>
            <a:r>
              <a:rPr lang="nl-NL" sz="1800" dirty="0" smtClean="0">
                <a:latin typeface="Verdana" pitchFamily="34" charset="0"/>
              </a:rPr>
              <a:t>- Dit kost veel tijd om op te wachten.</a:t>
            </a:r>
            <a:endParaRPr lang="nl-NL" sz="1800" dirty="0">
              <a:latin typeface="Verdana" pitchFamily="34" charset="0"/>
            </a:endParaRPr>
          </a:p>
        </p:txBody>
      </p:sp>
      <p:pic>
        <p:nvPicPr>
          <p:cNvPr id="4" name="Tijdelijke aanduiding voor inhoud 3" descr="recept naar medicijn 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6" y="1562305"/>
            <a:ext cx="6912767" cy="4601753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120</Words>
  <Application>Microsoft Office PowerPoint</Application>
  <PresentationFormat>Diavoorstelling (4:3)</PresentationFormat>
  <Paragraphs>26</Paragraphs>
  <Slides>15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15</vt:i4>
      </vt:variant>
    </vt:vector>
  </HeadingPairs>
  <TitlesOfParts>
    <vt:vector size="16" baseType="lpstr">
      <vt:lpstr>Office-thema</vt:lpstr>
      <vt:lpstr>Van recept naar medicijn</vt:lpstr>
      <vt:lpstr>-    Arts schrijft recept voor. - Patiënt gaat met recept naar apotheek. - Levert recept af aan apothekersassistente. - Apothekersassistente stelt evt. aanvullende vragen.</vt:lpstr>
      <vt:lpstr>- Assistente voert gegevens in patiëntendossier. - Zij controleert: voorgeschreven medicatie, dosering, wisselwerking    met medicijnen die al gebruikt worden.</vt:lpstr>
      <vt:lpstr>- Soms extra deskundigheid nodig. - Assistente raadpleegt apotheker of medicijn meegegeven kan   worden</vt:lpstr>
      <vt:lpstr>- Zo nodig neemt apotheker contact op met huisarts of specialist.</vt:lpstr>
      <vt:lpstr>- Apotheker legt evt. aanpassingen vast in medicatiedossier.</vt:lpstr>
      <vt:lpstr>- Etiket van het medicijn wordt afgedrukt. </vt:lpstr>
      <vt:lpstr>- Assistente pakt het medicijn. </vt:lpstr>
      <vt:lpstr>- Soms medicijnen speciaal gemaakt of aangepast worden. - Dit kost veel tijd om op te wachten.</vt:lpstr>
      <vt:lpstr>- Medicijn van etiket voorzien. - Etiket: persoonlijke gegevens, hoe medicijn te gebruiken, soms    waarschuwingssticker bij geplakt.</vt:lpstr>
      <vt:lpstr>- Barcodescanner controleert of assistente of juiste medicijn is     gepakt. </vt:lpstr>
      <vt:lpstr>- Collega assistente controleert recept, ingevoerde gegevens,   geneesmiddel.</vt:lpstr>
      <vt:lpstr>- Patiënt ontvangt medicijn. - Assistente adviseert: gebruik, werking, evt. bijwerkingen.</vt:lpstr>
      <vt:lpstr>- Apotheker controleert elke dag alle recepten.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Van recept naar medicijn</dc:title>
  <dc:creator>E. Scheltens-Flink</dc:creator>
  <cp:lastModifiedBy>E. Scheltens-Flink</cp:lastModifiedBy>
  <cp:revision>5</cp:revision>
  <dcterms:modified xsi:type="dcterms:W3CDTF">2015-03-27T13:10:36Z</dcterms:modified>
</cp:coreProperties>
</file>